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40" r:id="rId1"/>
  </p:sldMasterIdLst>
  <p:notesMasterIdLst>
    <p:notesMasterId r:id="rId43"/>
  </p:notesMasterIdLst>
  <p:sldIdLst>
    <p:sldId id="260" r:id="rId2"/>
    <p:sldId id="256" r:id="rId3"/>
    <p:sldId id="257" r:id="rId4"/>
    <p:sldId id="258" r:id="rId5"/>
    <p:sldId id="259" r:id="rId6"/>
    <p:sldId id="265" r:id="rId7"/>
    <p:sldId id="282" r:id="rId8"/>
    <p:sldId id="294" r:id="rId9"/>
    <p:sldId id="262" r:id="rId10"/>
    <p:sldId id="267" r:id="rId11"/>
    <p:sldId id="270" r:id="rId12"/>
    <p:sldId id="293" r:id="rId13"/>
    <p:sldId id="271" r:id="rId14"/>
    <p:sldId id="272" r:id="rId15"/>
    <p:sldId id="274" r:id="rId16"/>
    <p:sldId id="275" r:id="rId17"/>
    <p:sldId id="278" r:id="rId18"/>
    <p:sldId id="290" r:id="rId19"/>
    <p:sldId id="295" r:id="rId20"/>
    <p:sldId id="285" r:id="rId21"/>
    <p:sldId id="296" r:id="rId22"/>
    <p:sldId id="297" r:id="rId23"/>
    <p:sldId id="309" r:id="rId24"/>
    <p:sldId id="284" r:id="rId25"/>
    <p:sldId id="299" r:id="rId26"/>
    <p:sldId id="308" r:id="rId27"/>
    <p:sldId id="300" r:id="rId28"/>
    <p:sldId id="301" r:id="rId29"/>
    <p:sldId id="303" r:id="rId30"/>
    <p:sldId id="286" r:id="rId31"/>
    <p:sldId id="302" r:id="rId32"/>
    <p:sldId id="287" r:id="rId33"/>
    <p:sldId id="304" r:id="rId34"/>
    <p:sldId id="292" r:id="rId35"/>
    <p:sldId id="305" r:id="rId36"/>
    <p:sldId id="288" r:id="rId37"/>
    <p:sldId id="306" r:id="rId38"/>
    <p:sldId id="289" r:id="rId39"/>
    <p:sldId id="307" r:id="rId40"/>
    <p:sldId id="283" r:id="rId41"/>
    <p:sldId id="291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FF"/>
    <a:srgbClr val="CCECFF"/>
    <a:srgbClr val="66CCFF"/>
    <a:srgbClr val="FF3300"/>
    <a:srgbClr val="FFFF00"/>
    <a:srgbClr val="FF0066"/>
    <a:srgbClr val="FF0000"/>
    <a:srgbClr val="66FF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 horzBarState="maximized">
    <p:restoredLeft sz="18809" autoAdjust="0"/>
    <p:restoredTop sz="94660" autoAdjust="0"/>
  </p:normalViewPr>
  <p:slideViewPr>
    <p:cSldViewPr snapToGrid="0">
      <p:cViewPr>
        <p:scale>
          <a:sx n="75" d="100"/>
          <a:sy n="75" d="100"/>
        </p:scale>
        <p:origin x="-562" y="-34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6A90B-7511-4CBC-863A-9FD5BBA799A0}" type="datetimeFigureOut">
              <a:rPr lang="en-IN" smtClean="0"/>
              <a:pPr/>
              <a:t>17-12-2023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E136C8-1AC3-46AF-AD29-BB1F4AB41136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72085" y="3337560"/>
            <a:ext cx="8640064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77400" y="1544812"/>
            <a:ext cx="8640064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D9EA-41F3-4758-BDD7-4EE8353182E5}" type="datetimeFigureOut">
              <a:rPr lang="en-IN" smtClean="0"/>
              <a:pPr/>
              <a:t>17-12-2023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D9EA-41F3-4758-BDD7-4EE8353182E5}" type="datetimeFigureOut">
              <a:rPr lang="en-IN" smtClean="0"/>
              <a:pPr/>
              <a:t>17-12-2023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D9EA-41F3-4758-BDD7-4EE8353182E5}" type="datetimeFigureOut">
              <a:rPr lang="en-IN" smtClean="0"/>
              <a:pPr/>
              <a:t>17-12-2023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D9EA-41F3-4758-BDD7-4EE8353182E5}" type="datetimeFigureOut">
              <a:rPr lang="en-IN" smtClean="0"/>
              <a:pPr/>
              <a:t>17-12-2023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83838"/>
            <a:ext cx="88392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85800"/>
            <a:ext cx="88392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D9EA-41F3-4758-BDD7-4EE8353182E5}" type="datetimeFigureOut">
              <a:rPr lang="en-IN" smtClean="0"/>
              <a:pPr/>
              <a:t>17-12-2023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D9EA-41F3-4758-BDD7-4EE8353182E5}" type="datetimeFigureOut">
              <a:rPr lang="en-IN" smtClean="0"/>
              <a:pPr/>
              <a:t>17-12-2023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86400"/>
            <a:ext cx="5386917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5486400"/>
            <a:ext cx="5389033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516912"/>
            <a:ext cx="5386917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516912"/>
            <a:ext cx="5389033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D9EA-41F3-4758-BDD7-4EE8353182E5}" type="datetimeFigureOut">
              <a:rPr lang="en-IN" smtClean="0"/>
              <a:pPr/>
              <a:t>17-12-2023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9960864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D9EA-41F3-4758-BDD7-4EE8353182E5}" type="datetimeFigureOut">
              <a:rPr lang="en-IN" smtClean="0"/>
              <a:pPr/>
              <a:t>17-12-2023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D9EA-41F3-4758-BDD7-4EE8353182E5}" type="datetimeFigureOut">
              <a:rPr lang="en-IN" smtClean="0"/>
              <a:pPr/>
              <a:t>17-12-2023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214424"/>
            <a:ext cx="36576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D9EA-41F3-4758-BDD7-4EE8353182E5}" type="datetimeFigureOut">
              <a:rPr lang="en-IN" smtClean="0"/>
              <a:pPr/>
              <a:t>17-12-2023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5264" y="6422065"/>
            <a:ext cx="1016000" cy="365125"/>
          </a:xfrm>
        </p:spPr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20837" y="1019907"/>
            <a:ext cx="54864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422065"/>
            <a:ext cx="2844800" cy="365125"/>
          </a:xfrm>
        </p:spPr>
        <p:txBody>
          <a:bodyPr/>
          <a:lstStyle/>
          <a:p>
            <a:fld id="{58F0D9EA-41F3-4758-BDD7-4EE8353182E5}" type="datetimeFigureOut">
              <a:rPr lang="en-IN" smtClean="0"/>
              <a:pPr/>
              <a:t>17-12-2023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9753600" y="0"/>
            <a:ext cx="24384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995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422065"/>
            <a:ext cx="28448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58F0D9EA-41F3-4758-BDD7-4EE8353182E5}" type="datetimeFigureOut">
              <a:rPr lang="en-IN" smtClean="0"/>
              <a:pPr/>
              <a:t>17-12-2023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165600" y="6422065"/>
            <a:ext cx="38608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871200" y="6422065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0720" y="365759"/>
            <a:ext cx="110540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     Employee </a:t>
            </a:r>
            <a:r>
              <a:rPr lang="en-US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payroll  Management</a:t>
            </a:r>
          </a:p>
          <a:p>
            <a:r>
              <a:rPr lang="en-US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                           System</a:t>
            </a:r>
            <a:endParaRPr lang="en-IN" sz="4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41773" y="3894995"/>
            <a:ext cx="3056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      GROUP - 7</a:t>
            </a:r>
            <a:endParaRPr lang="en-IN" sz="3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14040" y="2269577"/>
            <a:ext cx="5514182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23992" y="4633548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232 Java Batch</a:t>
            </a:r>
            <a:endParaRPr lang="en-US" sz="3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1"/>
            <a:ext cx="2705947" cy="70974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entury Gothic" pitchFamily="34" charset="0"/>
                <a:cs typeface="Times New Roman" panose="02020603050405020304" pitchFamily="18" charset="0"/>
              </a:rPr>
              <a:t>App Flow:</a:t>
            </a:r>
            <a:endParaRPr lang="en-IN" b="1" dirty="0">
              <a:latin typeface="Century Gothic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320" b="152"/>
          <a:stretch>
            <a:fillRect/>
          </a:stretch>
        </p:blipFill>
        <p:spPr>
          <a:xfrm>
            <a:off x="4667129" y="687954"/>
            <a:ext cx="6446495" cy="559961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1" y="103051"/>
            <a:ext cx="9601200" cy="654594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Century Gothic" pitchFamily="34" charset="0"/>
                <a:cs typeface="Times New Roman" panose="02020603050405020304" pitchFamily="18" charset="0"/>
              </a:rPr>
              <a:t>E-R Diagram:</a:t>
            </a:r>
            <a:endParaRPr lang="en-IN" dirty="0">
              <a:latin typeface="Century Gothic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83" y="757645"/>
            <a:ext cx="9794239" cy="56954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31589" y="874244"/>
            <a:ext cx="1860731" cy="2941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725508" cy="6749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9170" y="2699240"/>
            <a:ext cx="8930054" cy="94956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600" b="1" dirty="0" smtClean="0">
                <a:solidFill>
                  <a:srgbClr val="FFFFFF"/>
                </a:solidFill>
                <a:latin typeface="Century Gothic" pitchFamily="34" charset="0"/>
                <a:cs typeface="Times New Roman" panose="02020603050405020304" pitchFamily="18" charset="0"/>
              </a:rPr>
              <a:t>Screenshots Of Output and Details</a:t>
            </a:r>
            <a:endParaRPr lang="en-IN" sz="3600" b="1" dirty="0" smtClean="0">
              <a:solidFill>
                <a:srgbClr val="FFFFFF"/>
              </a:solidFill>
              <a:latin typeface="Century Gothic" pitchFamily="34" charset="0"/>
              <a:cs typeface="Times New Roman" panose="02020603050405020304" pitchFamily="18" charset="0"/>
            </a:endParaRPr>
          </a:p>
          <a:p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275" y="313927"/>
            <a:ext cx="4469432" cy="657498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Century Gothic" pitchFamily="34" charset="0"/>
                <a:cs typeface="Times New Roman" panose="02020603050405020304" pitchFamily="18" charset="0"/>
              </a:rPr>
              <a:t>Home Page: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b="6074"/>
          <a:stretch>
            <a:fillRect/>
          </a:stretch>
        </p:blipFill>
        <p:spPr bwMode="auto">
          <a:xfrm>
            <a:off x="792480" y="1056640"/>
            <a:ext cx="10373360" cy="5480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6824" y="149473"/>
            <a:ext cx="832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Century Gothic" pitchFamily="34" charset="0"/>
                <a:cs typeface="Times New Roman" panose="02020603050405020304" pitchFamily="18" charset="0"/>
              </a:rPr>
              <a:t>Register Page:</a:t>
            </a:r>
            <a:endParaRPr lang="en-IN" sz="3600" b="1" dirty="0">
              <a:solidFill>
                <a:srgbClr val="FFFFFF"/>
              </a:solidFill>
              <a:latin typeface="Century Gothic" pitchFamily="34" charset="0"/>
              <a:cs typeface="Times New Roman" panose="02020603050405020304" pitchFamily="18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 b="5640"/>
          <a:stretch>
            <a:fillRect/>
          </a:stretch>
        </p:blipFill>
        <p:spPr bwMode="auto">
          <a:xfrm>
            <a:off x="931986" y="975946"/>
            <a:ext cx="10075983" cy="5348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7381" y="156756"/>
            <a:ext cx="547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Century Gothic" pitchFamily="34" charset="0"/>
                <a:cs typeface="Times New Roman" panose="02020603050405020304" pitchFamily="18" charset="0"/>
              </a:rPr>
              <a:t>Login Page:</a:t>
            </a:r>
            <a:endParaRPr lang="en-IN" sz="3600" b="1" dirty="0">
              <a:solidFill>
                <a:srgbClr val="FFFFFF"/>
              </a:solidFill>
              <a:latin typeface="Century Gothic" pitchFamily="34" charset="0"/>
              <a:cs typeface="Times New Roman" panose="02020603050405020304" pitchFamily="18" charset="0"/>
            </a:endParaRPr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/>
          <a:srcRect b="5959"/>
          <a:stretch>
            <a:fillRect/>
          </a:stretch>
        </p:blipFill>
        <p:spPr bwMode="auto">
          <a:xfrm>
            <a:off x="835269" y="975946"/>
            <a:ext cx="10295792" cy="5446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1760" y="181431"/>
            <a:ext cx="4917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Century Gothic" pitchFamily="34" charset="0"/>
                <a:cs typeface="Times New Roman" panose="02020603050405020304" pitchFamily="18" charset="0"/>
              </a:rPr>
              <a:t>Admin Page:</a:t>
            </a:r>
            <a:endParaRPr lang="en-IN" sz="3600" b="1" dirty="0">
              <a:solidFill>
                <a:srgbClr val="FFFFFF"/>
              </a:solidFill>
              <a:latin typeface="Century Gothic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b="5926"/>
          <a:stretch>
            <a:fillRect/>
          </a:stretch>
        </p:blipFill>
        <p:spPr bwMode="auto">
          <a:xfrm>
            <a:off x="457200" y="924560"/>
            <a:ext cx="10708640" cy="5666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118" y="218808"/>
            <a:ext cx="5342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Century Gothic" pitchFamily="34" charset="0"/>
                <a:cs typeface="Times New Roman" panose="02020603050405020304" pitchFamily="18" charset="0"/>
              </a:rPr>
              <a:t>Employee Page:</a:t>
            </a:r>
            <a:endParaRPr lang="en-IN" sz="3600" b="1" dirty="0">
              <a:solidFill>
                <a:srgbClr val="FFFFFF"/>
              </a:solidFill>
              <a:latin typeface="Century Gothic" pitchFamily="34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b="6074"/>
          <a:stretch>
            <a:fillRect/>
          </a:stretch>
        </p:blipFill>
        <p:spPr bwMode="auto">
          <a:xfrm>
            <a:off x="670560" y="975360"/>
            <a:ext cx="10363200" cy="547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F109CA-D604-39F6-CF7E-5A398AA7A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37" y="584716"/>
            <a:ext cx="11297919" cy="1049235"/>
          </a:xfrm>
        </p:spPr>
        <p:txBody>
          <a:bodyPr/>
          <a:lstStyle/>
          <a:p>
            <a:r>
              <a:rPr lang="en-IN" dirty="0">
                <a:solidFill>
                  <a:srgbClr val="FFFFFF"/>
                </a:solidFill>
                <a:latin typeface="Century Gothic" pitchFamily="34" charset="0"/>
              </a:rPr>
              <a:t>Update Profile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7E7CAA-5D4B-F9CA-AFC9-CA532FF0B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4677" y="2820251"/>
            <a:ext cx="5567680" cy="2050687"/>
          </a:xfrm>
        </p:spPr>
        <p:txBody>
          <a:bodyPr/>
          <a:lstStyle/>
          <a:p>
            <a:r>
              <a:rPr lang="en-US" b="1" i="0" dirty="0">
                <a:solidFill>
                  <a:srgbClr val="FFFFFF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Update profile :</a:t>
            </a:r>
            <a:r>
              <a:rPr lang="en-US" i="0" dirty="0">
                <a:solidFill>
                  <a:srgbClr val="FFFFFF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The admin and employee can view and update the profile.</a:t>
            </a:r>
            <a:endParaRPr lang="en-US" b="1" i="0" dirty="0">
              <a:solidFill>
                <a:srgbClr val="FFFFFF"/>
              </a:solidFill>
              <a:effectLst/>
              <a:latin typeface="Century Gothic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A4BFBE1F-B55C-CBD1-358E-3242523BF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75995" y="1767842"/>
            <a:ext cx="4496410" cy="428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87290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Century Gothic" pitchFamily="34" charset="0"/>
              </a:rPr>
              <a:t>Screenshot of Updating Profile</a:t>
            </a:r>
            <a:br>
              <a:rPr lang="en-US" dirty="0" smtClean="0">
                <a:latin typeface="Century Gothic" pitchFamily="34" charset="0"/>
              </a:rPr>
            </a:br>
            <a:endParaRPr lang="en-US" dirty="0">
              <a:latin typeface="Century Gothic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b="6074"/>
          <a:stretch>
            <a:fillRect/>
          </a:stretch>
        </p:blipFill>
        <p:spPr bwMode="auto">
          <a:xfrm>
            <a:off x="914400" y="1178560"/>
            <a:ext cx="10211281" cy="539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3530" y="1674367"/>
            <a:ext cx="497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Group Members</a:t>
            </a:r>
            <a:endParaRPr lang="en-IN" sz="36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682871" y="3131434"/>
            <a:ext cx="57810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Sallapa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Gari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Sai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 Kumar				2575473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Sandeep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 H N						2575952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Sapna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Kumari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						2576410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Saranya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 R							2577174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Seru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Venkata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Phani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				2576987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Shaik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Abdulrasheed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				2577014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Shaik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Ashiq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Basha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					2576345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Shaik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Najeemm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					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Times New Roman" panose="02020603050405020304" pitchFamily="18" charset="0"/>
              </a:rPr>
              <a:t>2576579</a:t>
            </a:r>
            <a:r>
              <a:rPr lang="en-US" dirty="0" smtClean="0">
                <a:solidFill>
                  <a:srgbClr val="FFFFFF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	</a:t>
            </a:r>
            <a:endParaRPr lang="en-US" dirty="0">
              <a:solidFill>
                <a:srgbClr val="FFFFFF"/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9718" y="4089827"/>
            <a:ext cx="5016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6866" name="AutoShape 2" descr="Team work symbol creative concept Royalty Free Vector Image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8" name="AutoShape 4" descr="Team work symbol creative concept Royalty Free Vector Image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6871" name="Picture 7" descr="C:\Users\SHAIK NAYEEM\Desktop\download-removebg-previe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49105" y="1406769"/>
            <a:ext cx="5359407" cy="300226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589280"/>
            <a:ext cx="10260296" cy="873760"/>
          </a:xfrm>
        </p:spPr>
        <p:txBody>
          <a:bodyPr>
            <a:normAutofit fontScale="90000"/>
          </a:bodyPr>
          <a:lstStyle/>
          <a:p>
            <a:r>
              <a:rPr lang="en-IN" sz="4100" dirty="0" smtClean="0">
                <a:solidFill>
                  <a:srgbClr val="FFFFFF"/>
                </a:solidFill>
                <a:latin typeface="Century Gothic" pitchFamily="34" charset="0"/>
              </a:rPr>
              <a:t>Adding </a:t>
            </a:r>
            <a:r>
              <a:rPr lang="en-IN" sz="4100" dirty="0">
                <a:solidFill>
                  <a:srgbClr val="FFFFFF"/>
                </a:solidFill>
                <a:latin typeface="Century Gothic" pitchFamily="34" charset="0"/>
              </a:rPr>
              <a:t>and </a:t>
            </a:r>
            <a:r>
              <a:rPr lang="en-IN" sz="4100" dirty="0" smtClean="0">
                <a:solidFill>
                  <a:srgbClr val="FFFFFF"/>
                </a:solidFill>
                <a:latin typeface="Century Gothic" pitchFamily="34" charset="0"/>
              </a:rPr>
              <a:t>Viewing </a:t>
            </a:r>
            <a:r>
              <a:rPr lang="en-IN" sz="4100" dirty="0">
                <a:solidFill>
                  <a:srgbClr val="FFFFFF"/>
                </a:solidFill>
                <a:latin typeface="Century Gothic" pitchFamily="34" charset="0"/>
              </a:rPr>
              <a:t>Employees </a:t>
            </a:r>
            <a:r>
              <a:rPr lang="en-IN" sz="4100" dirty="0" smtClean="0">
                <a:solidFill>
                  <a:srgbClr val="FFFFFF"/>
                </a:solidFill>
                <a:latin typeface="Century Gothic" pitchFamily="34" charset="0"/>
              </a:rPr>
              <a:t/>
            </a:r>
            <a:br>
              <a:rPr lang="en-IN" sz="4100" dirty="0" smtClean="0">
                <a:solidFill>
                  <a:srgbClr val="FFFFFF"/>
                </a:solidFill>
                <a:latin typeface="Century Gothic" pitchFamily="34" charset="0"/>
              </a:rPr>
            </a:br>
            <a:endParaRPr lang="en-IN" sz="4100" dirty="0">
              <a:solidFill>
                <a:srgbClr val="FFFFFF"/>
              </a:solidFill>
              <a:latin typeface="Century Gothic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8160" y="1351280"/>
            <a:ext cx="6024245" cy="5084445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FFFFFF"/>
              </a:solidFill>
              <a:effectLst/>
              <a:latin typeface="Century Gothic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FFFF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Add </a:t>
            </a:r>
            <a:r>
              <a:rPr lang="en-US" b="1" i="0" dirty="0" smtClean="0">
                <a:solidFill>
                  <a:srgbClr val="FFFFFF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rgbClr val="FFFFFF"/>
                </a:solidFill>
                <a:latin typeface="Century Gothic" pitchFamily="34" charset="0"/>
              </a:rPr>
              <a:t>Growing your team...     </a:t>
            </a:r>
            <a:r>
              <a:rPr lang="en-US" dirty="0" err="1" smtClean="0">
                <a:solidFill>
                  <a:srgbClr val="FFFFFF"/>
                </a:solidFill>
                <a:latin typeface="Century Gothic" pitchFamily="34" charset="0"/>
              </a:rPr>
              <a:t>Onboarding</a:t>
            </a:r>
            <a:r>
              <a:rPr lang="en-US" dirty="0" smtClean="0">
                <a:solidFill>
                  <a:srgbClr val="FFFFFF"/>
                </a:solidFill>
                <a:latin typeface="Century Gothic" pitchFamily="34" charset="0"/>
              </a:rPr>
              <a:t> new members is a simple process—just provide the necessary details.</a:t>
            </a:r>
            <a:endParaRPr lang="en-US" b="0" i="0" dirty="0" smtClean="0">
              <a:solidFill>
                <a:srgbClr val="FFFFFF"/>
              </a:solidFill>
              <a:effectLst/>
              <a:latin typeface="Century Gothic" pitchFamily="34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 smtClean="0">
              <a:solidFill>
                <a:srgbClr val="FFFFFF"/>
              </a:solidFill>
              <a:effectLst/>
              <a:latin typeface="Century Gothic" pitchFamily="34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FFFFFF"/>
              </a:solidFill>
              <a:effectLst/>
              <a:latin typeface="Century Gothic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FFFF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View :</a:t>
            </a:r>
            <a:r>
              <a:rPr lang="en-US" b="0" i="0" dirty="0">
                <a:solidFill>
                  <a:srgbClr val="FFFFFF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entury Gothic" pitchFamily="34" charset="0"/>
                <a:cs typeface="Times New Roman" panose="02020603050405020304" pitchFamily="18" charset="0"/>
              </a:rPr>
              <a:t>You can also view</a:t>
            </a:r>
            <a:r>
              <a:rPr lang="en-US" b="0" i="0" dirty="0" smtClean="0">
                <a:solidFill>
                  <a:srgbClr val="FFFFFF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FFFFFF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your workforce </a:t>
            </a:r>
            <a:r>
              <a:rPr lang="en-US" dirty="0" smtClean="0">
                <a:latin typeface="Century Gothic" pitchFamily="34" charset="0"/>
              </a:rPr>
              <a:t>enhanced organization and efficient management</a:t>
            </a:r>
            <a:r>
              <a:rPr lang="en-US" b="0" i="0" dirty="0" smtClean="0">
                <a:solidFill>
                  <a:srgbClr val="FFFFFF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.</a:t>
            </a:r>
            <a:endParaRPr lang="en-US" b="0" i="0" dirty="0">
              <a:solidFill>
                <a:srgbClr val="FFFFFF"/>
              </a:solidFill>
              <a:effectLst/>
              <a:latin typeface="Century Gothic" pitchFamily="34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rgbClr val="FFFFFF"/>
              </a:solidFill>
              <a:latin typeface="Century Gothic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7200" y="1694961"/>
            <a:ext cx="4626446" cy="462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9920" y="365760"/>
            <a:ext cx="996086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Screenshot for </a:t>
            </a:r>
            <a:r>
              <a:rPr lang="en-US" dirty="0" smtClean="0"/>
              <a:t>Adding </a:t>
            </a:r>
            <a:r>
              <a:rPr lang="en-US" dirty="0" smtClean="0"/>
              <a:t>Employees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b="6074"/>
          <a:stretch>
            <a:fillRect/>
          </a:stretch>
        </p:blipFill>
        <p:spPr bwMode="auto">
          <a:xfrm>
            <a:off x="701040" y="1168400"/>
            <a:ext cx="10058400" cy="531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589280"/>
            <a:ext cx="10260296" cy="873760"/>
          </a:xfrm>
        </p:spPr>
        <p:txBody>
          <a:bodyPr>
            <a:normAutofit fontScale="90000"/>
          </a:bodyPr>
          <a:lstStyle/>
          <a:p>
            <a:r>
              <a:rPr lang="en-IN" sz="4100" dirty="0" smtClean="0">
                <a:solidFill>
                  <a:srgbClr val="FFFFFF"/>
                </a:solidFill>
                <a:latin typeface="Century Gothic" pitchFamily="34" charset="0"/>
              </a:rPr>
              <a:t>Editing </a:t>
            </a:r>
            <a:r>
              <a:rPr lang="en-IN" sz="4100" dirty="0">
                <a:solidFill>
                  <a:srgbClr val="FFFFFF"/>
                </a:solidFill>
                <a:latin typeface="Century Gothic" pitchFamily="34" charset="0"/>
              </a:rPr>
              <a:t>and </a:t>
            </a:r>
            <a:r>
              <a:rPr lang="en-IN" sz="4100" dirty="0" smtClean="0">
                <a:solidFill>
                  <a:srgbClr val="FFFFFF"/>
                </a:solidFill>
                <a:latin typeface="Century Gothic" pitchFamily="34" charset="0"/>
              </a:rPr>
              <a:t>Deleting </a:t>
            </a:r>
            <a:r>
              <a:rPr lang="en-IN" sz="4100" dirty="0">
                <a:solidFill>
                  <a:srgbClr val="FFFFFF"/>
                </a:solidFill>
                <a:latin typeface="Century Gothic" pitchFamily="34" charset="0"/>
              </a:rPr>
              <a:t>Employees </a:t>
            </a:r>
            <a:r>
              <a:rPr lang="en-IN" sz="4100" dirty="0" smtClean="0">
                <a:solidFill>
                  <a:srgbClr val="FFFFFF"/>
                </a:solidFill>
                <a:latin typeface="Century Gothic" pitchFamily="34" charset="0"/>
              </a:rPr>
              <a:t/>
            </a:r>
            <a:br>
              <a:rPr lang="en-IN" sz="4100" dirty="0" smtClean="0">
                <a:solidFill>
                  <a:srgbClr val="FFFFFF"/>
                </a:solidFill>
                <a:latin typeface="Century Gothic" pitchFamily="34" charset="0"/>
              </a:rPr>
            </a:br>
            <a:endParaRPr lang="en-IN" sz="4100" dirty="0">
              <a:solidFill>
                <a:srgbClr val="FFFFFF"/>
              </a:solidFill>
              <a:latin typeface="Century Gothic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8161" y="1351281"/>
            <a:ext cx="5455920" cy="4328160"/>
          </a:xfrm>
        </p:spPr>
        <p:txBody>
          <a:bodyPr>
            <a:normAutofit fontScale="8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FFFFFF"/>
              </a:solidFill>
              <a:effectLst/>
              <a:latin typeface="Century Gothic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 smtClean="0">
              <a:solidFill>
                <a:srgbClr val="FFFFFF"/>
              </a:solidFill>
              <a:effectLst/>
              <a:latin typeface="Century Gothic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 smtClean="0">
                <a:solidFill>
                  <a:srgbClr val="FFFFFF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Edit :</a:t>
            </a:r>
            <a:r>
              <a:rPr lang="en-US" b="0" i="0" dirty="0" smtClean="0">
                <a:solidFill>
                  <a:srgbClr val="FFFFFF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Century Gothic" pitchFamily="34" charset="0"/>
              </a:rPr>
              <a:t>You can effortlessly update employee details to align with their current responsibilities.</a:t>
            </a:r>
            <a:endParaRPr lang="en-US" b="0" i="0" dirty="0" smtClean="0">
              <a:solidFill>
                <a:srgbClr val="FFFFFF"/>
              </a:solidFill>
              <a:effectLst/>
              <a:latin typeface="Century Gothic" pitchFamily="34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FFFFFF"/>
              </a:solidFill>
              <a:effectLst/>
              <a:latin typeface="Century Gothic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FFFF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Delete :</a:t>
            </a:r>
            <a:r>
              <a:rPr lang="en-US" b="0" i="0" dirty="0">
                <a:solidFill>
                  <a:srgbClr val="FFFFFF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Century Gothic" pitchFamily="34" charset="0"/>
              </a:rPr>
              <a:t>eliminating employee records is a hassle-free process, maintaining precision in your records.</a:t>
            </a:r>
            <a:endParaRPr lang="en-US" b="0" i="0" dirty="0" smtClean="0">
              <a:solidFill>
                <a:srgbClr val="FFFFFF"/>
              </a:solidFill>
              <a:effectLst/>
              <a:latin typeface="Century Gothic" pitchFamily="34" charset="0"/>
              <a:cs typeface="Times New Roman" panose="02020603050405020304" pitchFamily="18" charset="0"/>
            </a:endParaRPr>
          </a:p>
          <a:p>
            <a:pPr algn="l">
              <a:buNone/>
            </a:pPr>
            <a:endParaRPr lang="en-US" b="0" i="0" dirty="0">
              <a:solidFill>
                <a:srgbClr val="FFFFFF"/>
              </a:solidFill>
              <a:effectLst/>
              <a:latin typeface="Century Gothic" pitchFamily="34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rgbClr val="FFFFFF"/>
              </a:solidFill>
              <a:latin typeface="Century Gothic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7200" y="1694961"/>
            <a:ext cx="4626446" cy="462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9920" y="365760"/>
            <a:ext cx="996086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Screenshot </a:t>
            </a:r>
            <a:r>
              <a:rPr lang="en-US" dirty="0" smtClean="0"/>
              <a:t>for </a:t>
            </a:r>
            <a:r>
              <a:rPr lang="en-US" dirty="0" smtClean="0"/>
              <a:t>Edit/Delete</a:t>
            </a:r>
            <a:r>
              <a:rPr lang="en-US" dirty="0" smtClean="0"/>
              <a:t> </a:t>
            </a:r>
            <a:r>
              <a:rPr lang="en-US" dirty="0" smtClean="0"/>
              <a:t>Employees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b="6074"/>
          <a:stretch>
            <a:fillRect/>
          </a:stretch>
        </p:blipFill>
        <p:spPr bwMode="auto">
          <a:xfrm>
            <a:off x="924559" y="1158240"/>
            <a:ext cx="9826675" cy="5191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958" y="175455"/>
            <a:ext cx="9908604" cy="1330960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rgbClr val="FFFFFF"/>
                </a:solidFill>
                <a:latin typeface="Century Gothic" pitchFamily="34" charset="0"/>
              </a:rPr>
              <a:t>Add/Edit/Delete </a:t>
            </a:r>
            <a:r>
              <a:rPr lang="en-IN" dirty="0">
                <a:solidFill>
                  <a:srgbClr val="FFFFFF"/>
                </a:solidFill>
                <a:latin typeface="Century Gothic" pitchFamily="34" charset="0"/>
              </a:rPr>
              <a:t>Schedule work of Employees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2336" y="2001035"/>
            <a:ext cx="5527040" cy="4330474"/>
          </a:xfrm>
        </p:spPr>
        <p:txBody>
          <a:bodyPr>
            <a:normAutofit/>
          </a:bodyPr>
          <a:lstStyle/>
          <a:p>
            <a:endParaRPr lang="en-US" sz="2200" dirty="0" smtClean="0">
              <a:latin typeface="Century Gothic" pitchFamily="34" charset="0"/>
            </a:endParaRPr>
          </a:p>
          <a:p>
            <a:r>
              <a:rPr lang="en-US" sz="2200" dirty="0" smtClean="0">
                <a:latin typeface="Century Gothic" pitchFamily="34" charset="0"/>
              </a:rPr>
              <a:t>Effortlessly add, update, or remove schedules as necessary, promoting smooth operations.</a:t>
            </a:r>
          </a:p>
          <a:p>
            <a:endParaRPr lang="en-US" sz="2200" dirty="0" smtClean="0">
              <a:latin typeface="Century Gothic" pitchFamily="34" charset="0"/>
            </a:endParaRPr>
          </a:p>
          <a:p>
            <a:r>
              <a:rPr lang="en-US" sz="2200" dirty="0" smtClean="0">
                <a:latin typeface="Century Gothic" pitchFamily="34" charset="0"/>
              </a:rPr>
              <a:t>Obtain a comprehensive perspective on work schedules, facilitating optimal coordination.</a:t>
            </a:r>
          </a:p>
          <a:p>
            <a:endParaRPr lang="en-US" sz="2200" dirty="0" smtClean="0">
              <a:latin typeface="Century Gothic" pitchFamily="34" charset="0"/>
            </a:endParaRPr>
          </a:p>
          <a:p>
            <a:endParaRPr lang="en-IN" sz="2200" dirty="0">
              <a:latin typeface="Century Gothic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353656"/>
            <a:ext cx="6290972" cy="377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474960" cy="1143000"/>
          </a:xfrm>
        </p:spPr>
        <p:txBody>
          <a:bodyPr>
            <a:noAutofit/>
          </a:bodyPr>
          <a:lstStyle/>
          <a:p>
            <a:r>
              <a:rPr lang="en-US" sz="3800" dirty="0" smtClean="0"/>
              <a:t>Screenshot for Edit and Deleting Scheduled work</a:t>
            </a:r>
            <a:br>
              <a:rPr lang="en-US" sz="3800" dirty="0" smtClean="0"/>
            </a:br>
            <a:r>
              <a:rPr lang="en-US" sz="3800" dirty="0" smtClean="0"/>
              <a:t> </a:t>
            </a:r>
            <a:endParaRPr lang="en-US" sz="3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b="6074"/>
          <a:stretch>
            <a:fillRect/>
          </a:stretch>
        </p:blipFill>
        <p:spPr bwMode="auto">
          <a:xfrm>
            <a:off x="640080" y="914400"/>
            <a:ext cx="10871200" cy="5743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318" y="419295"/>
            <a:ext cx="9908604" cy="1330960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rgbClr val="FFFFFF"/>
                </a:solidFill>
                <a:latin typeface="Century Gothic" pitchFamily="34" charset="0"/>
              </a:rPr>
              <a:t>View </a:t>
            </a:r>
            <a:r>
              <a:rPr lang="en-IN" dirty="0">
                <a:solidFill>
                  <a:srgbClr val="FFFFFF"/>
                </a:solidFill>
                <a:latin typeface="Century Gothic" pitchFamily="34" charset="0"/>
              </a:rPr>
              <a:t>Schedule work of </a:t>
            </a:r>
            <a:r>
              <a:rPr lang="en-IN" dirty="0" smtClean="0">
                <a:solidFill>
                  <a:srgbClr val="FFFFFF"/>
                </a:solidFill>
                <a:latin typeface="Century Gothic" pitchFamily="34" charset="0"/>
              </a:rPr>
              <a:t>Employees</a:t>
            </a:r>
            <a:br>
              <a:rPr lang="en-IN" dirty="0" smtClean="0">
                <a:solidFill>
                  <a:srgbClr val="FFFFFF"/>
                </a:solidFill>
                <a:latin typeface="Century Gothic" pitchFamily="34" charset="0"/>
              </a:rPr>
            </a:br>
            <a:r>
              <a:rPr lang="en-IN" dirty="0" smtClean="0">
                <a:solidFill>
                  <a:srgbClr val="FFFFFF"/>
                </a:solidFill>
                <a:latin typeface="Century Gothic" pitchFamily="34" charset="0"/>
              </a:rPr>
              <a:t> </a:t>
            </a:r>
            <a:endParaRPr lang="en-IN" dirty="0">
              <a:solidFill>
                <a:srgbClr val="FFFFFF"/>
              </a:solidFill>
              <a:latin typeface="Century Gothic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8976" y="2336315"/>
            <a:ext cx="5527040" cy="4330474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Century Gothic" pitchFamily="34" charset="0"/>
              </a:rPr>
              <a:t>Optimize the handling of employee schedules through our user-friendly system. </a:t>
            </a:r>
          </a:p>
          <a:p>
            <a:pPr>
              <a:buNone/>
            </a:pPr>
            <a:endParaRPr lang="en-US" sz="2200" dirty="0" smtClean="0">
              <a:latin typeface="Century Gothic" pitchFamily="34" charset="0"/>
            </a:endParaRPr>
          </a:p>
          <a:p>
            <a:pPr>
              <a:buNone/>
            </a:pPr>
            <a:endParaRPr lang="en-US" sz="2200" dirty="0" smtClean="0">
              <a:latin typeface="Century Gothic" pitchFamily="34" charset="0"/>
            </a:endParaRPr>
          </a:p>
          <a:p>
            <a:r>
              <a:rPr lang="en-US" sz="2200" dirty="0" smtClean="0">
                <a:latin typeface="Century Gothic" pitchFamily="34" charset="0"/>
              </a:rPr>
              <a:t> Simplify workforce management and elevate productivity with ease.</a:t>
            </a:r>
            <a:endParaRPr lang="en-IN" sz="2200" dirty="0">
              <a:latin typeface="Century Gothic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353656"/>
            <a:ext cx="6290972" cy="377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 smtClean="0"/>
              <a:t>Screenshot for Viewing Scheduled work </a:t>
            </a:r>
            <a:endParaRPr lang="en-US" sz="3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b="6370"/>
          <a:stretch>
            <a:fillRect/>
          </a:stretch>
        </p:blipFill>
        <p:spPr bwMode="auto">
          <a:xfrm>
            <a:off x="690880" y="1209040"/>
            <a:ext cx="9936480" cy="523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323" y="804523"/>
            <a:ext cx="10018535" cy="1049235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latin typeface="Century Gothic" pitchFamily="34" charset="0"/>
              </a:rPr>
              <a:t>Add, Edit </a:t>
            </a:r>
            <a:r>
              <a:rPr lang="en-IN" dirty="0" smtClean="0">
                <a:latin typeface="Century Gothic" pitchFamily="34" charset="0"/>
              </a:rPr>
              <a:t>and Delete Leaves </a:t>
            </a:r>
            <a:r>
              <a:rPr lang="en-IN" dirty="0">
                <a:latin typeface="Century Gothic" pitchFamily="34" charset="0"/>
              </a:rPr>
              <a:t>of </a:t>
            </a:r>
            <a:r>
              <a:rPr lang="en-IN" dirty="0" smtClean="0">
                <a:latin typeface="Century Gothic" pitchFamily="34" charset="0"/>
              </a:rPr>
              <a:t>Employees</a:t>
            </a:r>
            <a:br>
              <a:rPr lang="en-IN" dirty="0" smtClean="0">
                <a:latin typeface="Century Gothic" pitchFamily="34" charset="0"/>
              </a:rPr>
            </a:br>
            <a:r>
              <a:rPr lang="en-IN" dirty="0" smtClean="0">
                <a:latin typeface="Century Gothic" pitchFamily="34" charset="0"/>
              </a:rPr>
              <a:t> </a:t>
            </a:r>
            <a:endParaRPr lang="en-IN" dirty="0">
              <a:latin typeface="Century Gothic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5440" y="1808481"/>
            <a:ext cx="5730240" cy="4155440"/>
          </a:xfrm>
        </p:spPr>
        <p:txBody>
          <a:bodyPr>
            <a:normAutofit fontScale="92500"/>
          </a:bodyPr>
          <a:lstStyle/>
          <a:p>
            <a:endParaRPr lang="en-US" sz="2200" dirty="0" smtClean="0">
              <a:latin typeface="Century Gothic" pitchFamily="34" charset="0"/>
            </a:endParaRPr>
          </a:p>
          <a:p>
            <a:r>
              <a:rPr lang="en-US" sz="2200" dirty="0" smtClean="0">
                <a:latin typeface="Century Gothic" pitchFamily="34" charset="0"/>
              </a:rPr>
              <a:t>Apply: Recording leave details for employees is simple. Just enter the dates and reasons, and you're good to go!</a:t>
            </a:r>
          </a:p>
          <a:p>
            <a:endParaRPr lang="en-US" sz="2200" dirty="0" smtClean="0">
              <a:latin typeface="Century Gothic" pitchFamily="34" charset="0"/>
            </a:endParaRPr>
          </a:p>
          <a:p>
            <a:r>
              <a:rPr lang="en-US" sz="2200" dirty="0" smtClean="0">
                <a:latin typeface="Century Gothic" pitchFamily="34" charset="0"/>
              </a:rPr>
              <a:t>Edit</a:t>
            </a:r>
            <a:r>
              <a:rPr lang="en-US" sz="2200" dirty="0" smtClean="0">
                <a:latin typeface="Century Gothic" pitchFamily="34" charset="0"/>
              </a:rPr>
              <a:t>: </a:t>
            </a:r>
            <a:r>
              <a:rPr lang="en-US" sz="2200" dirty="0" smtClean="0">
                <a:latin typeface="Century Gothic" pitchFamily="34" charset="0"/>
              </a:rPr>
              <a:t>Making adjustments to leave dates? No worries! Effortlessly edit leave records to align with new plans.</a:t>
            </a:r>
          </a:p>
          <a:p>
            <a:endParaRPr lang="en-US" sz="2200" dirty="0" smtClean="0">
              <a:latin typeface="Century Gothic" pitchFamily="34" charset="0"/>
            </a:endParaRPr>
          </a:p>
          <a:p>
            <a:r>
              <a:rPr lang="en-US" sz="2200" dirty="0" smtClean="0">
                <a:latin typeface="Century Gothic" pitchFamily="34" charset="0"/>
              </a:rPr>
              <a:t>Delete</a:t>
            </a:r>
            <a:r>
              <a:rPr lang="en-US" sz="2200" dirty="0" smtClean="0">
                <a:latin typeface="Century Gothic" pitchFamily="34" charset="0"/>
              </a:rPr>
              <a:t>: </a:t>
            </a:r>
            <a:r>
              <a:rPr lang="en-US" sz="2200" dirty="0" smtClean="0">
                <a:latin typeface="Century Gothic" pitchFamily="34" charset="0"/>
              </a:rPr>
              <a:t>Plans shifted? Deleting leave entries is easy, maintaining precise and up-to-date records.</a:t>
            </a:r>
          </a:p>
          <a:p>
            <a:endParaRPr lang="en-US" sz="2200" dirty="0" smtClean="0">
              <a:latin typeface="Century Gothic" pitchFamily="34" charset="0"/>
            </a:endParaRPr>
          </a:p>
          <a:p>
            <a:endParaRPr lang="en-US" sz="2200" dirty="0" smtClean="0">
              <a:latin typeface="Century Gothic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5981" y="1849121"/>
            <a:ext cx="4326653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0560" y="568960"/>
            <a:ext cx="996086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Screenshot for Edit and Delete Leaves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b="6815"/>
          <a:stretch>
            <a:fillRect/>
          </a:stretch>
        </p:blipFill>
        <p:spPr bwMode="auto">
          <a:xfrm>
            <a:off x="894080" y="1188720"/>
            <a:ext cx="10017760" cy="5250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3405" y="381782"/>
            <a:ext cx="3241523" cy="93472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entury Gothic" pitchFamily="34" charset="0"/>
                <a:cs typeface="Times New Roman" panose="02020603050405020304" pitchFamily="18" charset="0"/>
              </a:rPr>
              <a:t>Contents</a:t>
            </a:r>
            <a:endParaRPr lang="en-IN" sz="4000" b="1" dirty="0">
              <a:latin typeface="Century Gothic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218" y="1450927"/>
            <a:ext cx="10543660" cy="4361543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  <a:latin typeface="Century Gothic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Introduction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  <a:latin typeface="Century Gothic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Objective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  <a:latin typeface="Century Gothic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Tools &amp; Languages Used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  <a:latin typeface="Century Gothic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Features of Employee Payroll Management System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  <a:latin typeface="Century Gothic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Advantages</a:t>
            </a:r>
            <a:endParaRPr lang="en-US" dirty="0">
              <a:solidFill>
                <a:schemeClr val="tx1"/>
              </a:solidFill>
              <a:latin typeface="Century Gothic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entury Gothic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App Flow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entury Gothic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E-R Diagram</a:t>
            </a:r>
            <a:endParaRPr lang="en-IN" dirty="0">
              <a:solidFill>
                <a:schemeClr val="tx1"/>
              </a:solidFill>
              <a:latin typeface="Century Gothic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  <a:latin typeface="Century Gothic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Screen Shots Of Output and details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  <a:latin typeface="Century Gothic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323" y="804523"/>
            <a:ext cx="10018535" cy="1049235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latin typeface="Century Gothic" pitchFamily="34" charset="0"/>
              </a:rPr>
              <a:t>View </a:t>
            </a:r>
            <a:r>
              <a:rPr lang="en-IN" dirty="0">
                <a:latin typeface="Century Gothic" pitchFamily="34" charset="0"/>
              </a:rPr>
              <a:t>Leaves of Employees </a:t>
            </a:r>
            <a:r>
              <a:rPr lang="en-IN" dirty="0" smtClean="0">
                <a:latin typeface="Century Gothic" pitchFamily="34" charset="0"/>
              </a:rPr>
              <a:t/>
            </a:r>
            <a:br>
              <a:rPr lang="en-IN" dirty="0" smtClean="0">
                <a:latin typeface="Century Gothic" pitchFamily="34" charset="0"/>
              </a:rPr>
            </a:br>
            <a:endParaRPr lang="en-IN" dirty="0">
              <a:latin typeface="Century Gothic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120" y="2103121"/>
            <a:ext cx="5730240" cy="4155440"/>
          </a:xfrm>
        </p:spPr>
        <p:txBody>
          <a:bodyPr>
            <a:normAutofit/>
          </a:bodyPr>
          <a:lstStyle/>
          <a:p>
            <a:endParaRPr lang="en-US" sz="2200" dirty="0" smtClean="0">
              <a:latin typeface="Century Gothic" pitchFamily="34" charset="0"/>
            </a:endParaRPr>
          </a:p>
          <a:p>
            <a:endParaRPr lang="en-US" sz="2200" dirty="0" smtClean="0">
              <a:latin typeface="Century Gothic" pitchFamily="34" charset="0"/>
            </a:endParaRPr>
          </a:p>
          <a:p>
            <a:r>
              <a:rPr lang="en-US" sz="2200" dirty="0" smtClean="0">
                <a:latin typeface="Century Gothic" pitchFamily="34" charset="0"/>
              </a:rPr>
              <a:t>View: Obtain a swift summary of employees on leave and their schedules. Stay organized and plan effectively for the future.</a:t>
            </a:r>
            <a:endParaRPr lang="en-US" sz="2200" dirty="0">
              <a:latin typeface="Century Gothic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5981" y="1849121"/>
            <a:ext cx="4326653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2160" y="528320"/>
            <a:ext cx="996086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Screenshot for View Leaves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b="5926"/>
          <a:stretch>
            <a:fillRect/>
          </a:stretch>
        </p:blipFill>
        <p:spPr bwMode="auto">
          <a:xfrm>
            <a:off x="772160" y="1158240"/>
            <a:ext cx="10220960" cy="5408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872" y="769354"/>
            <a:ext cx="11460480" cy="1049235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latin typeface="Century Gothic" pitchFamily="34" charset="0"/>
              </a:rPr>
              <a:t>Add/Edit/Delete  </a:t>
            </a:r>
            <a:r>
              <a:rPr lang="en-IN" dirty="0">
                <a:latin typeface="Century Gothic" pitchFamily="34" charset="0"/>
              </a:rPr>
              <a:t>Attendance of Employees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5045" y="2381107"/>
            <a:ext cx="6164580" cy="418782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Century Gothic" pitchFamily="34" charset="0"/>
              </a:rPr>
              <a:t>Add : Capturing employee attendance is effortless. Simply enter the dates they worked, and you're all set!</a:t>
            </a:r>
          </a:p>
          <a:p>
            <a:endParaRPr lang="en-US" dirty="0" smtClean="0">
              <a:latin typeface="Century Gothic" pitchFamily="34" charset="0"/>
            </a:endParaRPr>
          </a:p>
          <a:p>
            <a:r>
              <a:rPr lang="en-US" dirty="0" smtClean="0">
                <a:latin typeface="Century Gothic" pitchFamily="34" charset="0"/>
              </a:rPr>
              <a:t>Edit: Made an error in the attendance log? Not an issue! Easily revise attendance records to reflect the accurate hours.</a:t>
            </a:r>
          </a:p>
          <a:p>
            <a:endParaRPr lang="en-US" dirty="0" smtClean="0">
              <a:latin typeface="Century Gothic" pitchFamily="34" charset="0"/>
            </a:endParaRPr>
          </a:p>
          <a:p>
            <a:r>
              <a:rPr lang="en-US" dirty="0" smtClean="0">
                <a:latin typeface="Century Gothic" pitchFamily="34" charset="0"/>
              </a:rPr>
              <a:t>Delete: Circumstances evolving? You can delete attendance entries without any difficulty, ensuring precise record-keeping.</a:t>
            </a:r>
            <a:endParaRPr lang="en-US" dirty="0">
              <a:latin typeface="Century Gothic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" y="2330027"/>
            <a:ext cx="4988559" cy="332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Screenshot for Edit and Delete Attendance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b="5926"/>
          <a:stretch>
            <a:fillRect/>
          </a:stretch>
        </p:blipFill>
        <p:spPr bwMode="auto">
          <a:xfrm>
            <a:off x="772160" y="1209040"/>
            <a:ext cx="9855200" cy="5215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8256EA-6868-4163-E898-BE1D5AC2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entury Gothic" pitchFamily="34" charset="0"/>
              </a:rPr>
              <a:t>View attendance of Employees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09BDCB-9728-315E-5DCC-9E490294E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2758" y="2024526"/>
            <a:ext cx="4433666" cy="2987089"/>
          </a:xfrm>
        </p:spPr>
        <p:txBody>
          <a:bodyPr>
            <a:normAutofit lnSpcReduction="10000"/>
          </a:bodyPr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View:</a:t>
            </a:r>
            <a:r>
              <a:rPr lang="en-US" b="0" i="0" dirty="0">
                <a:solidFill>
                  <a:schemeClr val="tx1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 Need to know who was present and when? Get a quick snapshot of attendance to stay organized and plan effectively</a:t>
            </a:r>
            <a:endParaRPr lang="en-IN" dirty="0">
              <a:latin typeface="Century Gothic" pitchFamily="34" charset="0"/>
            </a:endParaRPr>
          </a:p>
          <a:p>
            <a:endParaRPr lang="en-IN" dirty="0">
              <a:latin typeface="Century Gothic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64EDECFC-D9AB-3D38-991F-6ED987314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" y="1768701"/>
            <a:ext cx="6004560" cy="434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727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9280" y="518160"/>
            <a:ext cx="996086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Screenshot for View Attendance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b="6519"/>
          <a:stretch>
            <a:fillRect/>
          </a:stretch>
        </p:blipFill>
        <p:spPr bwMode="auto">
          <a:xfrm>
            <a:off x="812800" y="1270000"/>
            <a:ext cx="9997440" cy="525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796627" cy="894080"/>
          </a:xfrm>
        </p:spPr>
        <p:txBody>
          <a:bodyPr>
            <a:normAutofit/>
          </a:bodyPr>
          <a:lstStyle/>
          <a:p>
            <a:r>
              <a:rPr lang="en-IN" dirty="0">
                <a:latin typeface="Century Gothic" pitchFamily="34" charset="0"/>
              </a:rPr>
              <a:t>Add/Edit/Delete Salary of Employees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3057" y="1925716"/>
            <a:ext cx="5862320" cy="4511039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Century Gothic" pitchFamily="34" charset="0"/>
              </a:rPr>
              <a:t>Add: Handling employee salaries is straightforward. Just input the details, and you're ready to go!</a:t>
            </a:r>
          </a:p>
          <a:p>
            <a:endParaRPr lang="en-US" sz="2000" dirty="0" smtClean="0">
              <a:latin typeface="Century Gothic" pitchFamily="34" charset="0"/>
            </a:endParaRPr>
          </a:p>
          <a:p>
            <a:r>
              <a:rPr lang="en-US" sz="2000" dirty="0" smtClean="0">
                <a:latin typeface="Century Gothic" pitchFamily="34" charset="0"/>
              </a:rPr>
              <a:t>Edit: Require adjustments to salary figures? No problem! Easily modify salary records as necessary.</a:t>
            </a:r>
          </a:p>
          <a:p>
            <a:endParaRPr lang="en-US" sz="2000" dirty="0" smtClean="0">
              <a:latin typeface="Century Gothic" pitchFamily="34" charset="0"/>
            </a:endParaRPr>
          </a:p>
          <a:p>
            <a:r>
              <a:rPr lang="en-US" sz="2000" dirty="0" smtClean="0">
                <a:latin typeface="Century Gothic" pitchFamily="34" charset="0"/>
              </a:rPr>
              <a:t>Delete: Circumstances evolving? You can delete salary entries without any hassle, maintaining accurate records.</a:t>
            </a:r>
            <a:endParaRPr lang="en-US" sz="2000" dirty="0">
              <a:latin typeface="Century Gothic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205966"/>
            <a:ext cx="5415280" cy="314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99440" y="660400"/>
            <a:ext cx="996086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Screenshot for edit and delete Salary</a:t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b="6370"/>
          <a:stretch>
            <a:fillRect/>
          </a:stretch>
        </p:blipFill>
        <p:spPr bwMode="auto">
          <a:xfrm>
            <a:off x="690880" y="1198880"/>
            <a:ext cx="10200640" cy="537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latin typeface="Century Gothic" pitchFamily="34" charset="0"/>
              </a:rPr>
              <a:t>View and Download Salary slips of Employees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2" y="1808481"/>
            <a:ext cx="5720855" cy="423288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entury Gothic" pitchFamily="34" charset="0"/>
              </a:rPr>
              <a:t>View: Reviewing your salary details is trouble-free. With just a click, you can access and see your earnings.</a:t>
            </a:r>
          </a:p>
          <a:p>
            <a:endParaRPr lang="en-US" dirty="0" smtClean="0">
              <a:latin typeface="Century Gothic" pitchFamily="34" charset="0"/>
            </a:endParaRPr>
          </a:p>
          <a:p>
            <a:r>
              <a:rPr lang="en-US" dirty="0" smtClean="0">
                <a:latin typeface="Century Gothic" pitchFamily="34" charset="0"/>
              </a:rPr>
              <a:t>Download: Require a copy? You can download your salary slip whenever needed.</a:t>
            </a:r>
          </a:p>
          <a:p>
            <a:pPr>
              <a:buNone/>
            </a:pPr>
            <a:r>
              <a:rPr lang="en-US" dirty="0" smtClean="0">
                <a:latin typeface="Century Gothic" pitchFamily="34" charset="0"/>
              </a:rPr>
              <a:t/>
            </a:r>
            <a:br>
              <a:rPr lang="en-US" dirty="0" smtClean="0">
                <a:latin typeface="Century Gothic" pitchFamily="34" charset="0"/>
              </a:rPr>
            </a:br>
            <a:endParaRPr lang="en-IN" dirty="0">
              <a:solidFill>
                <a:schemeClr val="tx1"/>
              </a:solidFill>
              <a:latin typeface="Century Gothic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08" y="1869571"/>
            <a:ext cx="5049520" cy="38645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54608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Screenshot for View and Download Salary Slip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b="6815"/>
          <a:stretch>
            <a:fillRect/>
          </a:stretch>
        </p:blipFill>
        <p:spPr bwMode="auto">
          <a:xfrm>
            <a:off x="1381760" y="1280160"/>
            <a:ext cx="9633424" cy="504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3"/>
            <a:ext cx="8596668" cy="931817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 Gothic" pitchFamily="34" charset="0"/>
                <a:cs typeface="Times New Roman" panose="02020603050405020304" pitchFamily="18" charset="0"/>
              </a:rPr>
              <a:t>Introduction</a:t>
            </a:r>
            <a:endParaRPr lang="en-IN" b="1" dirty="0">
              <a:latin typeface="Century Gothic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839" y="2246814"/>
            <a:ext cx="8596668" cy="404948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Century Gothic" pitchFamily="34" charset="0"/>
                <a:cs typeface="Times New Roman" panose="02020603050405020304" pitchFamily="18" charset="0"/>
              </a:rPr>
              <a:t>Employee payroll management system is an Internet-based Java application that automates the working of a company or work center that manage and maintain records of the employees in the different department.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Century Gothic" pitchFamily="34" charset="0"/>
                <a:cs typeface="Times New Roman" panose="02020603050405020304" pitchFamily="18" charset="0"/>
              </a:rPr>
              <a:t>The proposed project “Employee Payroll Management System” has been developed to overcome the problems faced in the practicing of manual system.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Century Gothic" pitchFamily="34" charset="0"/>
                <a:cs typeface="Times New Roman" panose="02020603050405020304" pitchFamily="18" charset="0"/>
              </a:rPr>
              <a:t>This web application is reduced as much as possible to avoid errors while entering data. It also provides error message while entering invalid data.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831" y="204652"/>
            <a:ext cx="8596668" cy="1320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 Gothic" pitchFamily="34" charset="0"/>
                <a:cs typeface="Times New Roman" panose="02020603050405020304" pitchFamily="18" charset="0"/>
              </a:rPr>
              <a:t>Conclusion</a:t>
            </a:r>
            <a:endParaRPr lang="en-IN" b="1" dirty="0">
              <a:latin typeface="Century Gothic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832" y="1525456"/>
            <a:ext cx="9263501" cy="367356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US" sz="2000" dirty="0">
              <a:latin typeface="Century Gothic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dirty="0">
              <a:latin typeface="Century Gothic" pitchFamily="34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Century Gothic" pitchFamily="34" charset="0"/>
              </a:rPr>
              <a:t>Tailored for small organizations, our project caters to both </a:t>
            </a:r>
            <a:r>
              <a:rPr lang="en-US" sz="2000" dirty="0" err="1" smtClean="0">
                <a:latin typeface="Century Gothic" pitchFamily="34" charset="0"/>
              </a:rPr>
              <a:t>admins</a:t>
            </a:r>
            <a:r>
              <a:rPr lang="en-US" sz="2000" dirty="0" smtClean="0">
                <a:latin typeface="Century Gothic" pitchFamily="34" charset="0"/>
              </a:rPr>
              <a:t> and employees, particularly suitable for workplaces with a limited team. </a:t>
            </a:r>
            <a:r>
              <a:rPr lang="en-US" sz="2000" dirty="0" err="1" smtClean="0">
                <a:latin typeface="Century Gothic" pitchFamily="34" charset="0"/>
              </a:rPr>
              <a:t>Admins</a:t>
            </a:r>
            <a:r>
              <a:rPr lang="en-US" sz="2000" dirty="0" smtClean="0">
                <a:latin typeface="Century Gothic" pitchFamily="34" charset="0"/>
              </a:rPr>
              <a:t> wield the authority to add, update, and remove employee information, manage new hires, and set Salaries.</a:t>
            </a:r>
          </a:p>
          <a:p>
            <a:endParaRPr lang="en-US" sz="2000" dirty="0" smtClean="0">
              <a:latin typeface="Century Gothic" pitchFamily="34" charset="0"/>
            </a:endParaRPr>
          </a:p>
          <a:p>
            <a:r>
              <a:rPr lang="en-US" sz="2000" dirty="0" smtClean="0">
                <a:latin typeface="Century Gothic" pitchFamily="34" charset="0"/>
              </a:rPr>
              <a:t>Accessible records and monthly payments contribute to the project's goal of simplifying processes, saving time, cutting costs, and ensuring effective record management for smooth operations.</a:t>
            </a:r>
          </a:p>
          <a:p>
            <a:pPr>
              <a:buNone/>
            </a:pPr>
            <a:r>
              <a:rPr lang="en-US" sz="2000" dirty="0" smtClean="0">
                <a:latin typeface="Century Gothic" pitchFamily="34" charset="0"/>
              </a:rPr>
              <a:t/>
            </a:r>
            <a:br>
              <a:rPr lang="en-US" sz="2000" dirty="0" smtClean="0">
                <a:latin typeface="Century Gothic" pitchFamily="34" charset="0"/>
              </a:rPr>
            </a:br>
            <a:endParaRPr lang="en-US" sz="2000" dirty="0">
              <a:latin typeface="Century Gothic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E03ACD5-3D87-FE71-569D-2F703780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093" y="298938"/>
            <a:ext cx="7458316" cy="61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68842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478972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entury Gothic" pitchFamily="34" charset="0"/>
                <a:cs typeface="Times New Roman" panose="02020603050405020304" pitchFamily="18" charset="0"/>
              </a:rPr>
              <a:t>objective</a:t>
            </a:r>
            <a:endParaRPr lang="en-IN" sz="4000" b="1" dirty="0">
              <a:latin typeface="Century Gothic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2043027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latin typeface="Century Gothic" pitchFamily="34" charset="0"/>
                <a:cs typeface="Times New Roman" panose="02020603050405020304" pitchFamily="18" charset="0"/>
              </a:rPr>
              <a:t>The Primary objective of the design is to deliver the requirement as delivered by the feasibility report. There are some objective we kept in mind.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000" dirty="0">
              <a:latin typeface="Century Gothic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Century Gothic" pitchFamily="34" charset="0"/>
                <a:cs typeface="Times New Roman" panose="02020603050405020304" pitchFamily="18" charset="0"/>
              </a:rPr>
              <a:t>Practically : The system is quite stable and can be operated by the Employees with average intelligence.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Century Gothic" pitchFamily="34" charset="0"/>
                <a:cs typeface="Times New Roman" panose="02020603050405020304" pitchFamily="18" charset="0"/>
              </a:rPr>
              <a:t>Efficiency : We tried to involve accuracy, timeliness and comprehensiveness of system output.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7648" y="339638"/>
            <a:ext cx="6296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FFFFFF"/>
                </a:solidFill>
                <a:latin typeface="Century Gothic" pitchFamily="34" charset="0"/>
                <a:cs typeface="Times New Roman" panose="02020603050405020304" pitchFamily="18" charset="0"/>
              </a:rPr>
              <a:t>Tools &amp; Languages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7647" y="2261866"/>
            <a:ext cx="2495005" cy="4454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IN" sz="2400" dirty="0">
                <a:latin typeface="Century Gothic" pitchFamily="34" charset="0"/>
                <a:cs typeface="Times New Roman" panose="02020603050405020304" pitchFamily="18" charset="0"/>
              </a:rPr>
              <a:t>Front End: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latin typeface="Century Gothic" pitchFamily="34" charset="0"/>
                <a:cs typeface="Times New Roman" panose="02020603050405020304" pitchFamily="18" charset="0"/>
              </a:rPr>
              <a:t>Visual Studio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latin typeface="Century Gothic" pitchFamily="34" charset="0"/>
                <a:cs typeface="Times New Roman" panose="02020603050405020304" pitchFamily="18" charset="0"/>
              </a:rPr>
              <a:t>Angular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latin typeface="Century Gothic" pitchFamily="34" charset="0"/>
                <a:cs typeface="Times New Roman" panose="02020603050405020304" pitchFamily="18" charset="0"/>
              </a:rPr>
              <a:t>HTML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latin typeface="Century Gothic" pitchFamily="34" charset="0"/>
                <a:cs typeface="Times New Roman" panose="02020603050405020304" pitchFamily="18" charset="0"/>
              </a:rPr>
              <a:t>CSS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latin typeface="Century Gothic" pitchFamily="34" charset="0"/>
                <a:cs typeface="Times New Roman" panose="02020603050405020304" pitchFamily="18" charset="0"/>
              </a:rPr>
              <a:t>BOOTSTRAP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endParaRPr lang="en-IN" sz="2400" dirty="0">
              <a:latin typeface="Century Gothic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sz="2400" dirty="0">
              <a:latin typeface="Century Gothic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74230" y="2261869"/>
            <a:ext cx="3483007" cy="3927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IN" sz="2400" dirty="0">
                <a:latin typeface="Century Gothic" pitchFamily="34" charset="0"/>
                <a:cs typeface="Times New Roman" panose="02020603050405020304" pitchFamily="18" charset="0"/>
              </a:rPr>
              <a:t>Back End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entury Gothic" pitchFamily="34" charset="0"/>
                <a:cs typeface="Times New Roman" panose="02020603050405020304" pitchFamily="18" charset="0"/>
              </a:rPr>
              <a:t>Eclipse</a:t>
            </a:r>
            <a:endParaRPr lang="en-IN" sz="2400" dirty="0">
              <a:latin typeface="Century Gothic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latin typeface="Century Gothic" pitchFamily="34" charset="0"/>
                <a:cs typeface="Times New Roman" panose="02020603050405020304" pitchFamily="18" charset="0"/>
              </a:rPr>
              <a:t>MySQL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entury Gothic" pitchFamily="34" charset="0"/>
                <a:cs typeface="Times New Roman" panose="02020603050405020304" pitchFamily="18" charset="0"/>
              </a:rPr>
              <a:t>Spring Data JPA</a:t>
            </a:r>
            <a:endParaRPr lang="en-IN" sz="2400" dirty="0">
              <a:latin typeface="Century Gothic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latin typeface="Century Gothic" pitchFamily="34" charset="0"/>
                <a:cs typeface="Times New Roman" panose="02020603050405020304" pitchFamily="18" charset="0"/>
              </a:rPr>
              <a:t>Postman</a:t>
            </a:r>
          </a:p>
          <a:p>
            <a:pPr>
              <a:lnSpc>
                <a:spcPct val="150000"/>
              </a:lnSpc>
            </a:pPr>
            <a:endParaRPr lang="en-IN" sz="2400" dirty="0">
              <a:latin typeface="Century Gothic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Century Gothic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891" y="335279"/>
            <a:ext cx="8767112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Century Gothic" pitchFamily="34" charset="0"/>
                <a:cs typeface="Times New Roman" panose="02020603050405020304" pitchFamily="18" charset="0"/>
              </a:rPr>
              <a:t>Features </a:t>
            </a:r>
            <a:r>
              <a:rPr lang="en-US" b="1" dirty="0">
                <a:latin typeface="Century Gothic" pitchFamily="34" charset="0"/>
                <a:cs typeface="Times New Roman" panose="02020603050405020304" pitchFamily="18" charset="0"/>
              </a:rPr>
              <a:t>of Employee Payroll Management System</a:t>
            </a:r>
            <a:endParaRPr lang="en-IN" b="1" dirty="0">
              <a:latin typeface="Century Gothic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2568387"/>
            <a:ext cx="9110132" cy="391707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>
                <a:latin typeface="Century Gothic" pitchFamily="34" charset="0"/>
                <a:cs typeface="Times New Roman" panose="02020603050405020304" pitchFamily="18" charset="0"/>
              </a:rPr>
              <a:t>Admin can do :</a:t>
            </a:r>
          </a:p>
          <a:p>
            <a:pPr>
              <a:buNone/>
            </a:pPr>
            <a:r>
              <a:rPr lang="en-US" sz="2400" dirty="0" smtClean="0">
                <a:latin typeface="Century Gothic" pitchFamily="34" charset="0"/>
                <a:cs typeface="Times New Roman" panose="02020603050405020304" pitchFamily="18" charset="0"/>
              </a:rPr>
              <a:t>	 </a:t>
            </a:r>
            <a:endParaRPr lang="en-US" sz="2400" dirty="0">
              <a:latin typeface="Century Gothic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entury Gothic" pitchFamily="34" charset="0"/>
                <a:cs typeface="Times New Roman" panose="02020603050405020304" pitchFamily="18" charset="0"/>
              </a:rPr>
              <a:t>Adding Employees.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entury Gothic" pitchFamily="34" charset="0"/>
                <a:cs typeface="Times New Roman" panose="02020603050405020304" pitchFamily="18" charset="0"/>
              </a:rPr>
              <a:t>Adding Salary for Employees.</a:t>
            </a:r>
            <a:endParaRPr lang="en-US" sz="2400" dirty="0">
              <a:latin typeface="Century Gothic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entury Gothic" pitchFamily="34" charset="0"/>
                <a:cs typeface="Times New Roman" panose="02020603050405020304" pitchFamily="18" charset="0"/>
              </a:rPr>
              <a:t>Adding leaves for Employees.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entury Gothic" pitchFamily="34" charset="0"/>
                <a:cs typeface="Times New Roman" panose="02020603050405020304" pitchFamily="18" charset="0"/>
              </a:rPr>
              <a:t>Can Schedule work to Employees.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entury Gothic" pitchFamily="34" charset="0"/>
                <a:cs typeface="Times New Roman" panose="02020603050405020304" pitchFamily="18" charset="0"/>
              </a:rPr>
              <a:t>Can  Add Attendance to Employees. </a:t>
            </a:r>
            <a:endParaRPr lang="en-IN" sz="2400" dirty="0">
              <a:latin typeface="Century Gothic" pitchFamily="34" charset="0"/>
              <a:cs typeface="Times New Roman" panose="02020603050405020304" pitchFamily="18" charset="0"/>
            </a:endParaRPr>
          </a:p>
          <a:p>
            <a:endParaRPr lang="en-IN" dirty="0">
              <a:latin typeface="Century Gothic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891" y="335279"/>
            <a:ext cx="8767112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Century Gothic" pitchFamily="34" charset="0"/>
                <a:cs typeface="Times New Roman" panose="02020603050405020304" pitchFamily="18" charset="0"/>
              </a:rPr>
              <a:t>Features </a:t>
            </a:r>
            <a:r>
              <a:rPr lang="en-US" b="1" dirty="0">
                <a:latin typeface="Century Gothic" pitchFamily="34" charset="0"/>
                <a:cs typeface="Times New Roman" panose="02020603050405020304" pitchFamily="18" charset="0"/>
              </a:rPr>
              <a:t>of Employee Payroll Management System</a:t>
            </a:r>
            <a:endParaRPr lang="en-IN" b="1" dirty="0">
              <a:latin typeface="Century Gothic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2568387"/>
            <a:ext cx="9110132" cy="391707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>
                <a:latin typeface="Century Gothic" pitchFamily="34" charset="0"/>
                <a:cs typeface="Times New Roman" panose="02020603050405020304" pitchFamily="18" charset="0"/>
              </a:rPr>
              <a:t>Employees can do :</a:t>
            </a:r>
          </a:p>
          <a:p>
            <a:pPr>
              <a:buNone/>
            </a:pPr>
            <a:r>
              <a:rPr lang="en-US" sz="2400" dirty="0" smtClean="0">
                <a:latin typeface="Century Gothic" pitchFamily="34" charset="0"/>
                <a:cs typeface="Times New Roman" panose="02020603050405020304" pitchFamily="18" charset="0"/>
              </a:rPr>
              <a:t>	 </a:t>
            </a:r>
            <a:endParaRPr lang="en-US" sz="2400" dirty="0">
              <a:latin typeface="Century Gothic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entury Gothic" pitchFamily="34" charset="0"/>
                <a:cs typeface="Times New Roman" panose="02020603050405020304" pitchFamily="18" charset="0"/>
              </a:rPr>
              <a:t>View and Edit their Profile.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entury Gothic" pitchFamily="34" charset="0"/>
                <a:cs typeface="Times New Roman" panose="02020603050405020304" pitchFamily="18" charset="0"/>
              </a:rPr>
              <a:t>View their Approved Leaves.</a:t>
            </a:r>
            <a:endParaRPr lang="en-US" sz="2400" dirty="0">
              <a:latin typeface="Century Gothic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entury Gothic" pitchFamily="34" charset="0"/>
                <a:cs typeface="Times New Roman" panose="02020603050405020304" pitchFamily="18" charset="0"/>
              </a:rPr>
              <a:t>View their Attendance.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entury Gothic" pitchFamily="34" charset="0"/>
                <a:cs typeface="Times New Roman" panose="02020603050405020304" pitchFamily="18" charset="0"/>
              </a:rPr>
              <a:t>View their Assigned Work Details.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entury Gothic" pitchFamily="34" charset="0"/>
                <a:cs typeface="Times New Roman" panose="02020603050405020304" pitchFamily="18" charset="0"/>
              </a:rPr>
              <a:t>View and Download their Salary Slips. </a:t>
            </a:r>
            <a:endParaRPr lang="en-IN" sz="2400" dirty="0">
              <a:latin typeface="Century Gothic" pitchFamily="34" charset="0"/>
              <a:cs typeface="Times New Roman" panose="02020603050405020304" pitchFamily="18" charset="0"/>
            </a:endParaRPr>
          </a:p>
          <a:p>
            <a:endParaRPr lang="en-IN" dirty="0">
              <a:latin typeface="Century Gothic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859" y="508004"/>
            <a:ext cx="8596668" cy="95794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entury Gothic" pitchFamily="34" charset="0"/>
                <a:cs typeface="Times New Roman" panose="02020603050405020304" pitchFamily="18" charset="0"/>
              </a:rPr>
              <a:t>Advantages</a:t>
            </a:r>
            <a:endParaRPr lang="en-IN" sz="4000" b="1" dirty="0">
              <a:latin typeface="Century Gothic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391" y="2000933"/>
            <a:ext cx="8596668" cy="41628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itchFamily="34" charset="0"/>
                <a:cs typeface="Times New Roman" panose="02020603050405020304" pitchFamily="18" charset="0"/>
              </a:rPr>
              <a:t>Helps the employee easy way to access their data. </a:t>
            </a:r>
            <a:endParaRPr lang="en-US" sz="2400" dirty="0" smtClean="0">
              <a:latin typeface="Century Gothic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entury Gothic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itchFamily="34" charset="0"/>
                <a:cs typeface="Times New Roman" panose="02020603050405020304" pitchFamily="18" charset="0"/>
              </a:rPr>
              <a:t>The information related to employee can be added , edited, removed easily</a:t>
            </a:r>
            <a:r>
              <a:rPr lang="en-US" sz="2400" dirty="0" smtClean="0">
                <a:latin typeface="Century Gothic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entury Gothic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itchFamily="34" charset="0"/>
                <a:cs typeface="Times New Roman" panose="02020603050405020304" pitchFamily="18" charset="0"/>
              </a:rPr>
              <a:t>Store the end-to-end data of the </a:t>
            </a:r>
            <a:r>
              <a:rPr lang="en-US" sz="2400" dirty="0" smtClean="0">
                <a:latin typeface="Century Gothic" pitchFamily="34" charset="0"/>
                <a:cs typeface="Times New Roman" panose="02020603050405020304" pitchFamily="18" charset="0"/>
              </a:rPr>
              <a:t>employees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 smtClean="0">
              <a:latin typeface="Century Gothic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entury Gothic" pitchFamily="34" charset="0"/>
              </a:rPr>
              <a:t>Provides transparency in salary calculations, contributing to employee trust and satisfaction</a:t>
            </a:r>
            <a:endParaRPr lang="en-IN" sz="2400" dirty="0">
              <a:latin typeface="Century Gothic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407</TotalTime>
  <Words>871</Words>
  <Application>Microsoft Office PowerPoint</Application>
  <PresentationFormat>Custom</PresentationFormat>
  <Paragraphs>150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Technic</vt:lpstr>
      <vt:lpstr>Slide 1</vt:lpstr>
      <vt:lpstr>Slide 2</vt:lpstr>
      <vt:lpstr>Contents</vt:lpstr>
      <vt:lpstr>Introduction</vt:lpstr>
      <vt:lpstr>objective</vt:lpstr>
      <vt:lpstr>Slide 6</vt:lpstr>
      <vt:lpstr>Features of Employee Payroll Management System</vt:lpstr>
      <vt:lpstr>Features of Employee Payroll Management System</vt:lpstr>
      <vt:lpstr>Advantages</vt:lpstr>
      <vt:lpstr>App Flow:</vt:lpstr>
      <vt:lpstr>E-R Diagram:</vt:lpstr>
      <vt:lpstr> </vt:lpstr>
      <vt:lpstr>Home Page:</vt:lpstr>
      <vt:lpstr>Slide 14</vt:lpstr>
      <vt:lpstr>Slide 15</vt:lpstr>
      <vt:lpstr>Slide 16</vt:lpstr>
      <vt:lpstr>Slide 17</vt:lpstr>
      <vt:lpstr>Update Profile </vt:lpstr>
      <vt:lpstr>Screenshot of Updating Profile </vt:lpstr>
      <vt:lpstr>Adding and Viewing Employees  </vt:lpstr>
      <vt:lpstr>Screenshot for Adding Employees  </vt:lpstr>
      <vt:lpstr>Editing and Deleting Employees  </vt:lpstr>
      <vt:lpstr>  Screenshot for Edit/Delete Employees  </vt:lpstr>
      <vt:lpstr>Add/Edit/Delete Schedule work of Employees </vt:lpstr>
      <vt:lpstr>Screenshot for Edit and Deleting Scheduled work  </vt:lpstr>
      <vt:lpstr>View Schedule work of Employees  </vt:lpstr>
      <vt:lpstr>Screenshot for Viewing Scheduled work </vt:lpstr>
      <vt:lpstr>Add, Edit and Delete Leaves of Employees  </vt:lpstr>
      <vt:lpstr>Screenshot for Edit and Delete Leaves  </vt:lpstr>
      <vt:lpstr>View Leaves of Employees  </vt:lpstr>
      <vt:lpstr>Screenshot for View Leaves </vt:lpstr>
      <vt:lpstr>Add/Edit/Delete  Attendance of Employees </vt:lpstr>
      <vt:lpstr>Screenshot for Edit and Delete Attendance</vt:lpstr>
      <vt:lpstr>View attendance of Employees</vt:lpstr>
      <vt:lpstr> Screenshot for View Attendance  </vt:lpstr>
      <vt:lpstr>Add/Edit/Delete Salary of Employees </vt:lpstr>
      <vt:lpstr>Screenshot for edit and delete Salary   </vt:lpstr>
      <vt:lpstr>View and Download Salary slips of Employees</vt:lpstr>
      <vt:lpstr>Screenshot for View and Download Salary Slip</vt:lpstr>
      <vt:lpstr>Conclusion</vt:lpstr>
      <vt:lpstr>Slide 41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anusha dv</dc:creator>
  <cp:lastModifiedBy>SHAIK NAYEEM</cp:lastModifiedBy>
  <cp:revision>124</cp:revision>
  <dcterms:created xsi:type="dcterms:W3CDTF">2022-03-26T17:23:00Z</dcterms:created>
  <dcterms:modified xsi:type="dcterms:W3CDTF">2023-12-17T05:44:06Z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83D198602FEA4CDD9DA1A0FF7DD8F79E_12</vt:lpwstr>
  </property>
  <property fmtid="{D5CDD505-2E9C-101B-9397-08002B2CF9AE}" pid="3" name="KSOProductBuildVer">
    <vt:lpwstr>1033-12.2.0.13110</vt:lpwstr>
  </property>
</Properties>
</file>